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"/>
  </p:notesMasterIdLst>
  <p:handoutMasterIdLst>
    <p:handoutMasterId r:id="rId7"/>
  </p:handoutMasterIdLst>
  <p:sldIdLst>
    <p:sldId id="260" r:id="rId2"/>
    <p:sldId id="261" r:id="rId3"/>
    <p:sldId id="262" r:id="rId4"/>
    <p:sldId id="263" r:id="rId5"/>
  </p:sldIdLst>
  <p:sldSz cx="9144000" cy="6858000" type="screen4x3"/>
  <p:notesSz cx="7010400" cy="9296400"/>
  <p:defaultTextStyle>
    <a:defPPr rtl="0">
      <a:defRPr lang="tr-TR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2C"/>
    <a:srgbClr val="893611"/>
    <a:srgbClr val="A44114"/>
    <a:srgbClr val="F3B99F"/>
    <a:srgbClr val="B94917"/>
    <a:srgbClr val="FF6600"/>
    <a:srgbClr val="000066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7155" autoAdjust="0"/>
  </p:normalViewPr>
  <p:slideViewPr>
    <p:cSldViewPr>
      <p:cViewPr varScale="1">
        <p:scale>
          <a:sx n="112" d="100"/>
          <a:sy n="112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19" name="Dikdörtgen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8EB1AC0F-E286-44A1-8E5A-20BC1E627360}" type="datetime1">
              <a:rPr lang="tr-TR" smtClean="0">
                <a:latin typeface="Arial" panose="020B0604020202020204" pitchFamily="34" charset="0"/>
              </a:rPr>
              <a:t>24.12.2024</a:t>
            </a:fld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0" name="Dikdörtgen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1" name="Dikdörtgen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F0B6EC5B-DE15-4B62-9DC0-DE1BD893DD16}" type="slidenum">
              <a:rPr lang="tr-TR" smtClean="0">
                <a:latin typeface="Arial" panose="020B0604020202020204" pitchFamily="34" charset="0"/>
              </a:rPr>
              <a:pPr/>
              <a:t>‹#›</a:t>
            </a:fld>
            <a:endParaRPr 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27" name="Dikdörtgen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B2142ED-62CF-4BE7-A720-C948E8939493}" type="datetime1">
              <a:rPr lang="tr-TR" noProof="0" smtClean="0"/>
              <a:t>24.12.2024</a:t>
            </a:fld>
            <a:endParaRPr lang="tr-TR" noProof="0"/>
          </a:p>
        </p:txBody>
      </p:sp>
      <p:sp>
        <p:nvSpPr>
          <p:cNvPr id="26628" name="Dikdörtgen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Dikdörtgen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6630" name="Dikdörtgen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31" name="Dikdörtgen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23FACB9-4E35-4CB3-835A-2EBF55FAEDE3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36F6-45CF-44EC-92EC-747323348449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280F-DE53-48B1-9FB9-96A39916642A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9933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6338324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5FAC-E593-49AE-AED3-51E74CBDF44F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51BA-4196-46F7-BF5E-DE37F6712AD1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71330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1EA4-7451-46EF-AC9C-BE38A0CA0DC9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F290-D301-4864-9490-340EF11588D9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00494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F7E-E0B3-4182-8D13-C2DDF93AB6B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8CE1-DD55-4A43-A479-EF83A2DC398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92294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61A1-2D1E-4E9B-9B82-8D3E08C5898F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AF89-6755-46F5-BBCF-E571D7F311A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77652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5FF-4579-4682-8FD7-06AFF4EE0B6F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E3C0-1208-4260-82C3-0EB04002719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073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31B7-64B7-4EF9-8B21-78A5D432910C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2DF6-5EF1-449D-8E8F-F40E7D2FCBCB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2107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DB3C-10B7-4BB8-B7E6-EC2F3E485486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60AA-1533-4548-8781-A6D0EAE276D6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7315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1694701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9370202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1398-D18F-4241-92D7-094D1F5D15C5}" type="datetime1">
              <a:rPr lang="tr-TR" altLang="en-US" smtClean="0"/>
              <a:t>24.12.2024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8568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Hours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245FE613-63EF-325F-9C82-FA17CA80A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883984"/>
              </p:ext>
            </p:extLst>
          </p:nvPr>
        </p:nvGraphicFramePr>
        <p:xfrm>
          <a:off x="467544" y="548680"/>
          <a:ext cx="807820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1855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Ad Soyad / Full Name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Saatler / </a:t>
                      </a:r>
                      <a:r>
                        <a:rPr lang="tr-TR" sz="800" b="1" u="none" strike="noStrike" dirty="0" err="1">
                          <a:effectLst/>
                        </a:rPr>
                        <a:t>Hours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Pazartesi / </a:t>
                      </a:r>
                      <a:r>
                        <a:rPr lang="tr-TR" sz="800" b="1" u="none" strike="noStrike" dirty="0" err="1">
                          <a:effectLst/>
                        </a:rPr>
                        <a:t>Monday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Salı / </a:t>
                      </a:r>
                      <a:r>
                        <a:rPr lang="tr-TR" sz="800" b="1" u="none" strike="noStrike" dirty="0" err="1">
                          <a:effectLst/>
                        </a:rPr>
                        <a:t>Tuesday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Çarşamba / </a:t>
                      </a:r>
                      <a:r>
                        <a:rPr lang="tr-TR" sz="800" b="1" u="none" strike="noStrike" dirty="0" err="1">
                          <a:effectLst/>
                        </a:rPr>
                        <a:t>Wednesday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Perşembe / </a:t>
                      </a:r>
                      <a:r>
                        <a:rPr lang="tr-TR" sz="800" b="1" u="none" strike="noStrike" dirty="0" err="1">
                          <a:effectLst/>
                        </a:rPr>
                        <a:t>Thursday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Cuma / </a:t>
                      </a:r>
                      <a:r>
                        <a:rPr lang="tr-TR" sz="800" b="1" u="none" strike="noStrike" dirty="0" err="1">
                          <a:effectLst/>
                        </a:rPr>
                        <a:t>Friday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000" b="0" u="none" strike="noStrike" dirty="0">
                          <a:effectLst/>
                        </a:rPr>
                        <a:t>Prof. Dr. Neşe KARS TAYANÇ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Radyo, Televizyon ve Sinema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Radio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Television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Cinema</a:t>
                      </a:r>
                      <a:endParaRPr lang="tr-TR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 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Office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Hours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RTC259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Alternatif Medya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Alternative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B209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 </a:t>
                      </a:r>
                    </a:p>
                    <a:p>
                      <a:pPr algn="ctr" fontAlgn="b"/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Office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Hours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RTC117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Radyo, Televizyon ve Sinemaya Giriş</a:t>
                      </a:r>
                    </a:p>
                    <a:p>
                      <a:pPr algn="ctr" fontAlgn="b"/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ntroduction</a:t>
                      </a:r>
                      <a:r>
                        <a:rPr lang="en-US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Radio, Television and Cinema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B219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COMM103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Medya Okuryazarlığı</a:t>
                      </a:r>
                    </a:p>
                    <a:p>
                      <a:pPr algn="ctr" fontAlgn="b"/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Literacy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F404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RTC356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Medyada Toplumsal Söylem Analizleri</a:t>
                      </a:r>
                    </a:p>
                    <a:p>
                      <a:pPr algn="ctr" fontAlgn="b"/>
                      <a:r>
                        <a:rPr lang="en-US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Social Discourse Analysis in the Media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B312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RTC392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Etkileşimli İletişim</a:t>
                      </a:r>
                    </a:p>
                    <a:p>
                      <a:pPr algn="ctr" fontAlgn="b"/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Interactive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Communication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B315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90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Haftalık Ders Programı ve Görüşme Saatleri / Weekly Schedule and Office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Hours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245FE613-63EF-325F-9C82-FA17CA80A5A8}"/>
              </a:ext>
            </a:extLst>
          </p:cNvPr>
          <p:cNvGraphicFramePr>
            <a:graphicFrameLocks noGrp="1"/>
          </p:cNvGraphicFramePr>
          <p:nvPr/>
        </p:nvGraphicFramePr>
        <p:xfrm>
          <a:off x="467544" y="548680"/>
          <a:ext cx="807820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1855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Ad Soyad / Full Name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Saatler / </a:t>
                      </a:r>
                      <a:r>
                        <a:rPr lang="tr-TR" sz="800" b="1" u="none" strike="noStrike" dirty="0" err="1">
                          <a:effectLst/>
                        </a:rPr>
                        <a:t>Hours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Pazartesi / </a:t>
                      </a:r>
                      <a:r>
                        <a:rPr lang="tr-TR" sz="800" b="1" u="none" strike="noStrike" dirty="0" err="1">
                          <a:effectLst/>
                        </a:rPr>
                        <a:t>Monday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Salı / </a:t>
                      </a:r>
                      <a:r>
                        <a:rPr lang="tr-TR" sz="800" b="1" u="none" strike="noStrike" dirty="0" err="1">
                          <a:effectLst/>
                        </a:rPr>
                        <a:t>Tuesday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Çarşamba / </a:t>
                      </a:r>
                      <a:r>
                        <a:rPr lang="tr-TR" sz="800" b="1" u="none" strike="noStrike" dirty="0" err="1">
                          <a:effectLst/>
                        </a:rPr>
                        <a:t>Wednesday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Perşembe / </a:t>
                      </a:r>
                      <a:r>
                        <a:rPr lang="tr-TR" sz="800" b="1" u="none" strike="noStrike" dirty="0" err="1">
                          <a:effectLst/>
                        </a:rPr>
                        <a:t>Thursday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Cuma / </a:t>
                      </a:r>
                      <a:r>
                        <a:rPr lang="tr-TR" sz="800" b="1" u="none" strike="noStrike" dirty="0" err="1">
                          <a:effectLst/>
                        </a:rPr>
                        <a:t>Friday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Doç. Dr./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Assoc. Prof. Dr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Deniz TELEK</a:t>
                      </a:r>
                    </a:p>
                    <a:p>
                      <a:pPr algn="ctr" fontAlgn="b"/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Radyo, Televizyon ve Sinema</a:t>
                      </a:r>
                    </a:p>
                    <a:p>
                      <a:pPr algn="ctr" fontAlgn="b"/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Radio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Television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Cinema</a:t>
                      </a:r>
                      <a:endParaRPr lang="tr-TR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RTC313 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Kısa Film Yapımı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Short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Film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Production</a:t>
                      </a:r>
                      <a:endParaRPr lang="tr-TR" sz="800" b="0" i="1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B212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RTC201 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Senaryo/RTC215 Senaryo Yazarlığı 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Scenario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/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Script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Writing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B213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PHIL101 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Felsefe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Philosophy</a:t>
                      </a:r>
                      <a:endParaRPr lang="tr-TR" sz="800" b="0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B314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  <a:endParaRPr lang="tr-TR" sz="800" b="0" i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PHIL1001 </a:t>
                      </a:r>
                    </a:p>
                    <a:p>
                      <a:pPr algn="ctr" fontAlgn="ctr"/>
                      <a:r>
                        <a:rPr lang="tr-T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Philosophy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Felsefe</a:t>
                      </a:r>
                    </a:p>
                    <a:p>
                      <a:pPr algn="ctr" fontAlgn="ctr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RTC384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Yaratıcı Yazım Teknikleri</a:t>
                      </a:r>
                    </a:p>
                    <a:p>
                      <a:pPr algn="ctr" fontAlgn="b"/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Creative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Writing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Techniques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B315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76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8EE01328-5B06-B849-9DF6-4DE9BE259965}"/>
              </a:ext>
            </a:extLst>
          </p:cNvPr>
          <p:cNvGraphicFramePr>
            <a:graphicFrameLocks noGrp="1"/>
          </p:cNvGraphicFramePr>
          <p:nvPr/>
        </p:nvGraphicFramePr>
        <p:xfrm>
          <a:off x="467544" y="548680"/>
          <a:ext cx="8078200" cy="4680519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1855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333640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Ad Soyad / Full Name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Saatler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Hours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Pazartesi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Monday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Salı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Tuesday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Çarşamba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Wednesday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Perşembe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Thursday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  <a:latin typeface="+mn-lt"/>
                        </a:rPr>
                        <a:t>Cuma / </a:t>
                      </a:r>
                      <a:r>
                        <a:rPr lang="tr-TR" sz="800" b="1" u="none" strike="noStrike" dirty="0" err="1">
                          <a:effectLst/>
                          <a:latin typeface="+mn-lt"/>
                        </a:rPr>
                        <a:t>Friday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425041">
                <a:tc rowSpan="9">
                  <a:txBody>
                    <a:bodyPr/>
                    <a:lstStyle/>
                    <a:p>
                      <a:pPr algn="ctr" fontAlgn="b"/>
                      <a:r>
                        <a:rPr lang="tr-TR" sz="1000" b="0" u="none" strike="noStrike" dirty="0">
                          <a:effectLst/>
                          <a:latin typeface="+mn-lt"/>
                        </a:rPr>
                        <a:t> Dr. Öğr. Üyesi/ </a:t>
                      </a:r>
                      <a:r>
                        <a:rPr lang="tr-TR" sz="1000" b="0" u="none" strike="noStrike" dirty="0" err="1">
                          <a:effectLst/>
                          <a:latin typeface="+mn-lt"/>
                        </a:rPr>
                        <a:t>Asst</a:t>
                      </a:r>
                      <a:r>
                        <a:rPr lang="tr-TR" sz="1000" b="0" u="none" strike="noStrike" dirty="0">
                          <a:effectLst/>
                          <a:latin typeface="+mn-lt"/>
                        </a:rPr>
                        <a:t>. </a:t>
                      </a:r>
                      <a:r>
                        <a:rPr lang="tr-TR" sz="1000" b="0" u="none" strike="noStrike" dirty="0" err="1">
                          <a:effectLst/>
                          <a:latin typeface="+mn-lt"/>
                        </a:rPr>
                        <a:t>Prof.Dr</a:t>
                      </a:r>
                      <a:r>
                        <a:rPr lang="tr-TR" sz="1000" b="0" u="none" strike="noStrike" dirty="0">
                          <a:effectLst/>
                          <a:latin typeface="+mn-lt"/>
                        </a:rPr>
                        <a:t>. Pınar TINAZ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Radyo, Televizyon ve Sinema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Radio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Television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Cinema</a:t>
                      </a:r>
                      <a:endParaRPr lang="tr-TR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UNI 103 - 2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Üniversite Yaşamı ve Kültürü (İngilizce) Online 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University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Life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and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Culture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4250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RTC 317  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Türk Sineması 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Turkish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Cinema</a:t>
                      </a:r>
                      <a:endParaRPr lang="tr-TR" sz="800" b="0" i="1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 211</a:t>
                      </a: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RTC 355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Dünya Sineması</a:t>
                      </a:r>
                      <a:r>
                        <a:rPr lang="tr-TR" sz="800" b="0" u="none" strike="noStrike" baseline="0" dirty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fontAlgn="b"/>
                      <a:r>
                        <a:rPr lang="tr-TR" sz="800" b="0" i="1" u="none" strike="noStrike" baseline="0" dirty="0">
                          <a:effectLst/>
                          <a:latin typeface="+mn-lt"/>
                        </a:rPr>
                        <a:t>World </a:t>
                      </a:r>
                      <a:r>
                        <a:rPr lang="tr-TR" sz="800" b="0" i="1" u="none" strike="noStrike" baseline="0" dirty="0" err="1">
                          <a:effectLst/>
                          <a:latin typeface="+mn-lt"/>
                        </a:rPr>
                        <a:t>Cinema</a:t>
                      </a:r>
                      <a:endParaRPr lang="tr-TR" sz="800" b="0" i="1" u="none" strike="noStrike" baseline="0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u="none" strike="noStrike" baseline="0" dirty="0">
                          <a:effectLst/>
                          <a:latin typeface="+mn-lt"/>
                        </a:rPr>
                        <a:t>B 209 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4250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UNI 103 -1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Üniversite Yaşamı ve Kültürü (İngilizce) Online 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University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Life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and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Culture</a:t>
                      </a:r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Öğrenci Görüşme Saati 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Office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Hours</a:t>
                      </a:r>
                      <a:r>
                        <a:rPr lang="tr-TR" sz="8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66079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/ 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497217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UNI 101</a:t>
                      </a:r>
                      <a:r>
                        <a:rPr lang="tr-TR" sz="800" b="0" u="none" strike="noStrike" baseline="0" dirty="0">
                          <a:effectLst/>
                          <a:latin typeface="+mn-lt"/>
                        </a:rPr>
                        <a:t> - 2</a:t>
                      </a:r>
                      <a:endParaRPr lang="tr-TR" sz="800" b="0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Üniversite Yaşamı ve Kültürü (Türkçe) Online 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University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Life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and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Culture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 465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Çağdaş Türk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Yönetmenleri 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Contemporary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Turkish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Directors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 219 </a:t>
                      </a: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Öğrenci Görüşme Saati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Office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Hours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425041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 103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Sinema Tarihi 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History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Cinema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 512 </a:t>
                      </a: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425041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UNI 101</a:t>
                      </a:r>
                      <a:r>
                        <a:rPr lang="tr-TR" sz="800" b="0" u="none" strike="noStrike" baseline="0" dirty="0">
                          <a:effectLst/>
                          <a:latin typeface="+mn-lt"/>
                        </a:rPr>
                        <a:t> - 1</a:t>
                      </a:r>
                      <a:endParaRPr lang="tr-TR" sz="800" b="0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Üniversite Yaşamı ve Kültürü (Türkçe) Online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University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Life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and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Culture</a:t>
                      </a:r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 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497217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 382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Sinemada Edebiyat Uyarlamaları 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Literary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Adaptations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Cinema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 310  </a:t>
                      </a: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Öğrenci Görüşme Saati</a:t>
                      </a:r>
                    </a:p>
                    <a:p>
                      <a:pPr algn="ctr" fontAlgn="b"/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Office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Hours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566447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 </a:t>
            </a: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Hours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56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8EE01328-5B06-B849-9DF6-4DE9BE259965}"/>
              </a:ext>
            </a:extLst>
          </p:cNvPr>
          <p:cNvGraphicFramePr>
            <a:graphicFrameLocks noGrp="1"/>
          </p:cNvGraphicFramePr>
          <p:nvPr/>
        </p:nvGraphicFramePr>
        <p:xfrm>
          <a:off x="467544" y="548680"/>
          <a:ext cx="8078200" cy="5435272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1855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169682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216868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Ad Soyad / Full Name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Saatler / </a:t>
                      </a:r>
                      <a:r>
                        <a:rPr lang="tr-TR" sz="800" b="1" u="none" strike="noStrike" dirty="0" err="1">
                          <a:effectLst/>
                        </a:rPr>
                        <a:t>Hours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Pazartesi / </a:t>
                      </a:r>
                      <a:r>
                        <a:rPr lang="tr-TR" sz="800" b="1" u="none" strike="noStrike" dirty="0" err="1">
                          <a:effectLst/>
                        </a:rPr>
                        <a:t>Monday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Salı / </a:t>
                      </a:r>
                      <a:r>
                        <a:rPr lang="tr-TR" sz="800" b="1" u="none" strike="noStrike" dirty="0" err="1">
                          <a:effectLst/>
                        </a:rPr>
                        <a:t>Tuesday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Çarşamba / </a:t>
                      </a:r>
                      <a:r>
                        <a:rPr lang="tr-TR" sz="800" b="1" u="none" strike="noStrike" dirty="0" err="1">
                          <a:effectLst/>
                        </a:rPr>
                        <a:t>Wednesday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Perşembe / </a:t>
                      </a:r>
                      <a:r>
                        <a:rPr lang="tr-TR" sz="800" b="1" u="none" strike="noStrike" dirty="0" err="1">
                          <a:effectLst/>
                        </a:rPr>
                        <a:t>Thursday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1" u="none" strike="noStrike" dirty="0">
                          <a:effectLst/>
                        </a:rPr>
                        <a:t>Cuma / </a:t>
                      </a:r>
                      <a:r>
                        <a:rPr lang="tr-TR" sz="800" b="1" u="none" strike="noStrike" dirty="0" err="1">
                          <a:effectLst/>
                        </a:rPr>
                        <a:t>Friday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000" b="0" u="none" strike="noStrike" dirty="0">
                          <a:effectLst/>
                        </a:rPr>
                        <a:t>Öğr. Gör./</a:t>
                      </a:r>
                      <a:r>
                        <a:rPr lang="tr-TR" sz="1000" b="0" u="none" strike="noStrike" dirty="0" err="1">
                          <a:effectLst/>
                        </a:rPr>
                        <a:t>Lecturer</a:t>
                      </a:r>
                      <a:r>
                        <a:rPr lang="tr-TR" sz="1000" b="0" u="none" strike="noStrike" dirty="0">
                          <a:effectLst/>
                        </a:rPr>
                        <a:t> Ecem ŞEN 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Radyo, Televizyon ve Sinema</a:t>
                      </a:r>
                    </a:p>
                    <a:p>
                      <a:pPr algn="ctr" fontAlgn="b"/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Radio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Televison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</a:t>
                      </a:r>
                      <a:r>
                        <a:rPr lang="tr-TR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Cinema</a:t>
                      </a:r>
                      <a:endParaRPr lang="tr-TR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RTC315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 Film Çözümlemeleri ve Eleştirisi </a:t>
                      </a:r>
                    </a:p>
                    <a:p>
                      <a:pPr algn="ctr" fontAlgn="b"/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Film Analysis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and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Criticism</a:t>
                      </a:r>
                      <a:endParaRPr lang="tr-TR" sz="800" b="0" i="1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B212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RTC115/RTC119  Temel Fotoğrafçılık</a:t>
                      </a:r>
                    </a:p>
                    <a:p>
                      <a:pPr algn="ctr" fontAlgn="b"/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Basic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Photography</a:t>
                      </a:r>
                      <a:endParaRPr lang="tr-TR" sz="800" b="0" i="1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F102 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RTC113 İletişim Etiği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Communication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Ethics</a:t>
                      </a:r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, 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NEMC403 Yeni Medya ve Etik</a:t>
                      </a:r>
                    </a:p>
                    <a:p>
                      <a:pPr algn="ctr" fontAlgn="b"/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New Media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and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Ethics</a:t>
                      </a:r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,</a:t>
                      </a: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PRA403 Halkla İlişkiler ve Reklam Etiği 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Public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Relation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and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Advertising</a:t>
                      </a:r>
                      <a:r>
                        <a:rPr lang="tr-TR" sz="800" b="0" i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effectLst/>
                          <a:latin typeface="+mn-lt"/>
                        </a:rPr>
                        <a:t>Ethics</a:t>
                      </a:r>
                      <a:endParaRPr lang="tr-TR" sz="800" b="0" i="1" u="none" strike="noStrike" dirty="0"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B309 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</a:p>
                    <a:p>
                      <a:pPr algn="ctr" fontAlgn="b"/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Danışman Görüşme Saati</a:t>
                      </a:r>
                    </a:p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8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Office </a:t>
                      </a:r>
                      <a:r>
                        <a:rPr lang="tr-TR" sz="800" b="0" i="1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</a:t>
                      </a:r>
                      <a:r>
                        <a:rPr lang="tr-TR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RTC209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Ses ve Işık Teknikleri</a:t>
                      </a:r>
                    </a:p>
                    <a:p>
                      <a:pPr algn="ctr" fontAlgn="b"/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Sound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Lighting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Techniques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B214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RTC255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Sanat Tarihi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History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of Art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F102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RTC467 </a:t>
                      </a: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Sinema ve Psikoloji</a:t>
                      </a:r>
                    </a:p>
                    <a:p>
                      <a:pPr algn="ctr" fontAlgn="b"/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Cinema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</a:t>
                      </a:r>
                      <a:r>
                        <a:rPr lang="tr-TR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Psychology</a:t>
                      </a:r>
                      <a:endParaRPr lang="tr-TR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B219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Haftalık Ders Programı ve Görüşme Saatleri / Weekly Schedule and Office </a:t>
            </a:r>
            <a:r>
              <a:rPr kumimoji="0" lang="tr-TR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Hours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36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627</Words>
  <Application>Microsoft Office PowerPoint</Application>
  <PresentationFormat>Ekran Gösterisi (4:3)</PresentationFormat>
  <Paragraphs>253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Bartu Seçilmiş</dc:creator>
  <cp:lastModifiedBy>Leyla METİN</cp:lastModifiedBy>
  <cp:revision>34</cp:revision>
  <cp:lastPrinted>2022-02-24T09:20:43Z</cp:lastPrinted>
  <dcterms:created xsi:type="dcterms:W3CDTF">2021-04-20T12:55:35Z</dcterms:created>
  <dcterms:modified xsi:type="dcterms:W3CDTF">2024-12-24T06:54:11Z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